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7" r:id="rId2"/>
    <p:sldId id="269" r:id="rId3"/>
    <p:sldId id="371" r:id="rId4"/>
    <p:sldId id="383" r:id="rId5"/>
    <p:sldId id="384" r:id="rId6"/>
    <p:sldId id="385" r:id="rId7"/>
    <p:sldId id="402" r:id="rId8"/>
    <p:sldId id="404" r:id="rId9"/>
    <p:sldId id="396" r:id="rId10"/>
    <p:sldId id="381" r:id="rId11"/>
    <p:sldId id="286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83"/>
            <p14:sldId id="384"/>
            <p14:sldId id="385"/>
            <p14:sldId id="373"/>
            <p14:sldId id="377"/>
            <p14:sldId id="402"/>
            <p14:sldId id="404"/>
            <p14:sldId id="406"/>
            <p14:sldId id="374"/>
            <p14:sldId id="396"/>
            <p14:sldId id="390"/>
            <p14:sldId id="395"/>
            <p14:sldId id="381"/>
            <p14:sldId id="359"/>
            <p14:sldId id="286"/>
            <p14:sldId id="363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56A0"/>
    <a:srgbClr val="F1F1F1"/>
    <a:srgbClr val="B9B9B9"/>
    <a:srgbClr val="D1D1D1"/>
    <a:srgbClr val="B1C1E4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4" autoAdjust="0"/>
    <p:restoredTop sz="86387" autoAdjust="0"/>
  </p:normalViewPr>
  <p:slideViewPr>
    <p:cSldViewPr snapToGrid="0">
      <p:cViewPr>
        <p:scale>
          <a:sx n="91" d="100"/>
          <a:sy n="91" d="100"/>
        </p:scale>
        <p:origin x="-1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58" y="10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2"/>
    </p:cViewPr>
  </p:sorterViewPr>
  <p:notesViewPr>
    <p:cSldViewPr snapToGrid="0">
      <p:cViewPr varScale="1">
        <p:scale>
          <a:sx n="54" d="100"/>
          <a:sy n="54" d="100"/>
        </p:scale>
        <p:origin x="-282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3120621387412256"/>
          <c:y val="0"/>
          <c:w val="0.4684797255910818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dPt>
            <c:idx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малый и микро бизнес</c:v>
                </c:pt>
                <c:pt idx="1">
                  <c:v>средний бизес</c:v>
                </c:pt>
              </c:strCache>
            </c:strRef>
          </c:cat>
          <c:val>
            <c:numRef>
              <c:f>Лист1!$B$2:$B$3</c:f>
              <c:numCache>
                <c:formatCode>#,##0\ [$₽-419]</c:formatCode>
                <c:ptCount val="2"/>
                <c:pt idx="0">
                  <c:v>20000</c:v>
                </c:pt>
                <c:pt idx="1">
                  <c:v>33500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showVal val="1"/>
        </c:dLbls>
        <c:gapWidth val="182"/>
        <c:axId val="107323392"/>
        <c:axId val="107324928"/>
      </c:barChart>
      <c:catAx>
        <c:axId val="1073233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7324928"/>
        <c:crosses val="autoZero"/>
        <c:auto val="1"/>
        <c:lblAlgn val="ctr"/>
        <c:lblOffset val="100"/>
      </c:catAx>
      <c:valAx>
        <c:axId val="107324928"/>
        <c:scaling>
          <c:orientation val="minMax"/>
        </c:scaling>
        <c:delete val="1"/>
        <c:axPos val="b"/>
        <c:numFmt formatCode="#,##0\ [$₽-419]" sourceLinked="1"/>
        <c:majorTickMark val="none"/>
        <c:tickLblPos val="nextTo"/>
        <c:crossAx val="1073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"/>
          <c:y val="9.0156754660335819E-2"/>
          <c:w val="0.5"/>
          <c:h val="0.829227948904911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сельское, лесное хозяйство, охота </c:v>
                </c:pt>
                <c:pt idx="1">
                  <c:v>ос. управление. соцобеспечение, безопасность</c:v>
                </c:pt>
                <c:pt idx="2">
                  <c:v>обрабатывающее производство, обеспечение электрической энергией, газом и паром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34316.9</c:v>
                </c:pt>
                <c:pt idx="1">
                  <c:v>41649.1</c:v>
                </c:pt>
                <c:pt idx="2">
                  <c:v>26715.3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showVal val="1"/>
        </c:dLbls>
        <c:gapWidth val="113"/>
        <c:overlap val="-18"/>
        <c:axId val="91345664"/>
        <c:axId val="91347200"/>
      </c:barChart>
      <c:catAx>
        <c:axId val="91345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1347200"/>
        <c:crosses val="autoZero"/>
        <c:auto val="1"/>
        <c:lblAlgn val="ctr"/>
        <c:lblOffset val="100"/>
      </c:catAx>
      <c:valAx>
        <c:axId val="91347200"/>
        <c:scaling>
          <c:orientation val="minMax"/>
        </c:scaling>
        <c:delete val="1"/>
        <c:axPos val="b"/>
        <c:numFmt formatCode="#,##0\ [$₽-419]" sourceLinked="1"/>
        <c:majorTickMark val="none"/>
        <c:tickLblPos val="nextTo"/>
        <c:crossAx val="9134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1599-049E-4AAE-B7AD-DEB722ED9C4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7208-92A7-498E-AD8B-A490BD6386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593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16.01.2025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1834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1011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3462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36518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9846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0969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16.01.2025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sv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101.svg"/><Relationship Id="rId4" Type="http://schemas.openxmlformats.org/officeDocument/2006/relationships/image" Target="../media/image97.sv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14.png"/><Relationship Id="rId12" Type="http://schemas.openxmlformats.org/officeDocument/2006/relationships/image" Target="../media/image1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sv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110.svg"/><Relationship Id="rId4" Type="http://schemas.openxmlformats.org/officeDocument/2006/relationships/image" Target="../media/image106.svg"/><Relationship Id="rId9" Type="http://schemas.openxmlformats.org/officeDocument/2006/relationships/image" Target="../media/image39.png"/><Relationship Id="rId14" Type="http://schemas.openxmlformats.org/officeDocument/2006/relationships/image" Target="../media/image1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s://dic.academic.ru/dic.nsf/ruwiki/97142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9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3.png"/><Relationship Id="rId18" Type="http://schemas.openxmlformats.org/officeDocument/2006/relationships/image" Target="../media/image4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42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1.png"/><Relationship Id="rId14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svg"/><Relationship Id="rId5" Type="http://schemas.openxmlformats.org/officeDocument/2006/relationships/image" Target="../media/image27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svg"/><Relationship Id="rId5" Type="http://schemas.openxmlformats.org/officeDocument/2006/relationships/image" Target="../media/image31.png"/><Relationship Id="rId4" Type="http://schemas.openxmlformats.org/officeDocument/2006/relationships/image" Target="../media/image8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543607" y="188162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Курганская</a:t>
            </a:r>
            <a:r>
              <a:rPr kumimoji="0" lang="ru-RU" sz="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область</a:t>
            </a:r>
            <a:endParaRPr kumimoji="0" lang="x-non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ОТДЕЛ  ЭКОНОМИКИ АДМИНИСТРАЦИИ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МУНИЦИПАЛЬНОГО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ОКРУГА КУРГАНСКОЙ ОБЛАСТИ</a:t>
            </a: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3295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1215614" y="1256554"/>
            <a:ext cx="5486400" cy="2861740"/>
          </a:xfrm>
          <a:prstGeom prst="rect">
            <a:avLst/>
          </a:prstGeom>
          <a:noFill/>
        </p:spPr>
      </p:pic>
      <p:pic>
        <p:nvPicPr>
          <p:cNvPr id="1026" name="Picture 2" descr="C:\Users\admin\Desktop\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32309" y="1256554"/>
            <a:ext cx="2309178" cy="28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3279" y="224205"/>
            <a:ext cx="659450" cy="6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77A01B19-E683-72F3-D3D4-F5448CED6AA8}"/>
              </a:ext>
            </a:extLst>
          </p:cNvPr>
          <p:cNvSpPr/>
          <p:nvPr/>
        </p:nvSpPr>
        <p:spPr>
          <a:xfrm>
            <a:off x="5381460" y="3103571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5535562" y="3329534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40640" y="3707806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xmlns="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21045" y="4202348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5534654" y="3728557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Гончар Владимир Николаевич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5FA2E06-ACD5-D4CA-CA5A-18E45EE13D6C}"/>
              </a:ext>
            </a:extLst>
          </p:cNvPr>
          <p:cNvSpPr txBox="1"/>
          <p:nvPr/>
        </p:nvSpPr>
        <p:spPr>
          <a:xfrm>
            <a:off x="8156506" y="374930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+7(35224)2-84-45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348A606-ACF8-6089-0C2B-37D064DE94AB}"/>
              </a:ext>
            </a:extLst>
          </p:cNvPr>
          <p:cNvSpPr txBox="1"/>
          <p:nvPr/>
        </p:nvSpPr>
        <p:spPr>
          <a:xfrm>
            <a:off x="8202226" y="4223098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45t02002@kurganobl.ru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«ИНВЕСТИЦИОННОЕ АГЕНСТВО КУРГАНСКОЙ ОБЛАСТИ»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90078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xmlns="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xmlns="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620014, г. Курган, ул. Бурова – Петрова 112а, оф. 325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E102E39-639E-3C66-DA5E-C210980FCAF4}"/>
              </a:ext>
            </a:extLst>
          </p:cNvPr>
          <p:cNvSpPr txBox="1"/>
          <p:nvPr/>
        </p:nvSpPr>
        <p:spPr>
          <a:xfrm>
            <a:off x="3493768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+ 7 800-250-47-31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3C4A894-8B64-3AFF-9699-BF3CB1DC5528}"/>
              </a:ext>
            </a:extLst>
          </p:cNvPr>
          <p:cNvSpPr txBox="1"/>
          <p:nvPr/>
        </p:nvSpPr>
        <p:spPr>
          <a:xfrm>
            <a:off x="3493768" y="257506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invest@invest45.ru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ЧАСТООЗЕРСКОГО МУНИЦИПАЛЬНОГО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КУРГАНСКОЙ ОБЛАСТИ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16646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 КУРГАНСКОЙ ОБЛАСТИ</a:t>
            </a:r>
          </a:p>
          <a:p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43498F8-1200-3A46-00DC-87A80C8555DD}"/>
              </a:ext>
            </a:extLst>
          </p:cNvPr>
          <p:cNvSpPr txBox="1"/>
          <p:nvPr/>
        </p:nvSpPr>
        <p:spPr>
          <a:xfrm>
            <a:off x="5534653" y="4084598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sz="900" b="1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заместительГлавы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Частоозерского муниципального округа Курганской области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506FE83-E43F-D5FE-C569-AAFD741095BB}"/>
              </a:ext>
            </a:extLst>
          </p:cNvPr>
          <p:cNvSpPr txBox="1"/>
          <p:nvPr/>
        </p:nvSpPr>
        <p:spPr>
          <a:xfrm>
            <a:off x="1101798" y="3953269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641570,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Курганская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область, с.Частоозерье, 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Октябрьская,126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3522) 42- 84-45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279D6FDC-FDEE-BD4F-4A25-B7646B86629F}"/>
              </a:ext>
            </a:extLst>
          </p:cNvPr>
          <p:cNvSpPr txBox="1"/>
          <p:nvPr/>
        </p:nvSpPr>
        <p:spPr>
          <a:xfrm>
            <a:off x="3388664" y="4243849"/>
            <a:ext cx="138303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chastekonom@mail.ru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xmlns="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xmlns="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640027, г. Курган, ул. Бурова – Петрова, 112а, 3 этаж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+7 800 250-47-31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5340265-A72B-D72A-4088-C5E5C7971A51}"/>
              </a:ext>
            </a:extLst>
          </p:cNvPr>
          <p:cNvSpPr txBox="1"/>
          <p:nvPr/>
        </p:nvSpPr>
        <p:spPr>
          <a:xfrm>
            <a:off x="3493768" y="592356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cpp.biko@mail.ru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40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00844" y="559463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7" y="163628"/>
            <a:ext cx="143717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21632067-8B6B-CECC-DDDA-2F9ED39322B9}"/>
              </a:ext>
            </a:extLst>
          </p:cNvPr>
          <p:cNvSpPr/>
          <p:nvPr/>
        </p:nvSpPr>
        <p:spPr>
          <a:xfrm>
            <a:off x="627015" y="1401547"/>
            <a:ext cx="3991893" cy="4906275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0916C06-66A9-22F7-6A52-CB938901B687}"/>
              </a:ext>
            </a:extLst>
          </p:cNvPr>
          <p:cNvSpPr/>
          <p:nvPr/>
        </p:nvSpPr>
        <p:spPr>
          <a:xfrm>
            <a:off x="4756797" y="1401546"/>
            <a:ext cx="5012878" cy="4906276"/>
          </a:xfrm>
          <a:prstGeom prst="roundRect">
            <a:avLst>
              <a:gd name="adj" fmla="val 521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7ED24C-D8D0-A80E-A0FE-282737A06C44}"/>
              </a:ext>
            </a:extLst>
          </p:cNvPr>
          <p:cNvSpPr txBox="1"/>
          <p:nvPr/>
        </p:nvSpPr>
        <p:spPr>
          <a:xfrm>
            <a:off x="4724506" y="1638617"/>
            <a:ext cx="50451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BCD70BD-8132-712C-2A2C-585AA87BA803}"/>
              </a:ext>
            </a:extLst>
          </p:cNvPr>
          <p:cNvSpPr/>
          <p:nvPr/>
        </p:nvSpPr>
        <p:spPr>
          <a:xfrm>
            <a:off x="5001228" y="202497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582BA7-BEE5-EFBC-2C91-8442D7AB5CBB}"/>
              </a:ext>
            </a:extLst>
          </p:cNvPr>
          <p:cNvSpPr txBox="1"/>
          <p:nvPr/>
        </p:nvSpPr>
        <p:spPr>
          <a:xfrm>
            <a:off x="5181134" y="2218041"/>
            <a:ext cx="34173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инвестиционных профилей заинтересованные стороны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569962C-8F01-E53C-68E0-CC419E1F2AAA}"/>
              </a:ext>
            </a:extLst>
          </p:cNvPr>
          <p:cNvSpPr/>
          <p:nvPr/>
        </p:nvSpPr>
        <p:spPr>
          <a:xfrm>
            <a:off x="5001228" y="2853852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436F2B5-5C1C-38E0-CD50-B5491A0A5807}"/>
              </a:ext>
            </a:extLst>
          </p:cNvPr>
          <p:cNvSpPr/>
          <p:nvPr/>
        </p:nvSpPr>
        <p:spPr>
          <a:xfrm>
            <a:off x="5001228" y="3682733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4934316-2A36-36A3-C153-DF90A6CD458C}"/>
              </a:ext>
            </a:extLst>
          </p:cNvPr>
          <p:cNvSpPr/>
          <p:nvPr/>
        </p:nvSpPr>
        <p:spPr>
          <a:xfrm>
            <a:off x="5001228" y="4511614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36946367-F70F-B894-7BA4-8994042D3A97}"/>
              </a:ext>
            </a:extLst>
          </p:cNvPr>
          <p:cNvSpPr/>
          <p:nvPr/>
        </p:nvSpPr>
        <p:spPr>
          <a:xfrm>
            <a:off x="5001228" y="5340497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018CBB-2DAF-DDDB-9525-11C7AC1A1E61}"/>
              </a:ext>
            </a:extLst>
          </p:cNvPr>
          <p:cNvSpPr txBox="1"/>
          <p:nvPr/>
        </p:nvSpPr>
        <p:spPr>
          <a:xfrm>
            <a:off x="5181135" y="3038632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перспективные инвестиционные проекты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1197C2-8543-04F7-253F-5AC791FBE756}"/>
              </a:ext>
            </a:extLst>
          </p:cNvPr>
          <p:cNvSpPr txBox="1"/>
          <p:nvPr/>
        </p:nvSpPr>
        <p:spPr>
          <a:xfrm>
            <a:off x="5181135" y="3873621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приоритетные направления инвестиционного развития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52A630D-AD58-B3A1-C06F-A08C9FFDDC5F}"/>
              </a:ext>
            </a:extLst>
          </p:cNvPr>
          <p:cNvSpPr txBox="1"/>
          <p:nvPr/>
        </p:nvSpPr>
        <p:spPr>
          <a:xfrm>
            <a:off x="5181134" y="4702504"/>
            <a:ext cx="37269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ACE31FB-E998-F3D6-E41E-D537FD8CE811}"/>
              </a:ext>
            </a:extLst>
          </p:cNvPr>
          <p:cNvSpPr txBox="1"/>
          <p:nvPr/>
        </p:nvSpPr>
        <p:spPr>
          <a:xfrm>
            <a:off x="5181135" y="5531053"/>
            <a:ext cx="27989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потенциальных инвесторов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ED8EA3B-BFDB-2A7C-65CE-2D1686F7B4BB}"/>
              </a:ext>
            </a:extLst>
          </p:cNvPr>
          <p:cNvSpPr txBox="1"/>
          <p:nvPr/>
        </p:nvSpPr>
        <p:spPr>
          <a:xfrm>
            <a:off x="874406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AB71AED-6EBA-39ED-7131-75B3405E2009}"/>
              </a:ext>
            </a:extLst>
          </p:cNvPr>
          <p:cNvSpPr txBox="1"/>
          <p:nvPr/>
        </p:nvSpPr>
        <p:spPr>
          <a:xfrm>
            <a:off x="874404" y="2306182"/>
            <a:ext cx="269835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 В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ЧАСТООЗЕРСКОМ МУНИЦИПАЛЬНОМ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ОКРУГЕ                            ДЛЯ УВЕЛИЧЕНИЯ ПОТОКА ЧАСТНЫХ ИНВЕСТИЦИИ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В яблочко со сплошной заливкой">
            <a:extLst>
              <a:ext uri="{FF2B5EF4-FFF2-40B4-BE49-F238E27FC236}">
                <a16:creationId xmlns:a16="http://schemas.microsoft.com/office/drawing/2014/main" xmlns="" id="{C5223B8D-A658-AC61-BC22-81182E92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42231" y="1638617"/>
            <a:ext cx="360000" cy="360000"/>
          </a:xfrm>
          <a:prstGeom prst="rect">
            <a:avLst/>
          </a:prstGeom>
        </p:spPr>
      </p:pic>
      <p:pic>
        <p:nvPicPr>
          <p:cNvPr id="47" name="Рисунок 4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F7695287-FEBE-E10C-0F82-16ED8046E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57161" y="3027909"/>
            <a:ext cx="360000" cy="360000"/>
          </a:xfrm>
          <a:prstGeom prst="rect">
            <a:avLst/>
          </a:prstGeom>
        </p:spPr>
      </p:pic>
      <p:pic>
        <p:nvPicPr>
          <p:cNvPr id="48" name="Рисунок 47" descr="Переместить со сплошной заливкой">
            <a:extLst>
              <a:ext uri="{FF2B5EF4-FFF2-40B4-BE49-F238E27FC236}">
                <a16:creationId xmlns:a16="http://schemas.microsoft.com/office/drawing/2014/main" xmlns="" id="{1D163E46-56AE-0787-9A7F-860B5ACA0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57161" y="3864973"/>
            <a:ext cx="360000" cy="360000"/>
          </a:xfrm>
          <a:prstGeom prst="rect">
            <a:avLst/>
          </a:prstGeom>
        </p:spPr>
      </p:pic>
      <p:pic>
        <p:nvPicPr>
          <p:cNvPr id="49" name="Рисунок 48" descr="Целевая аудитория со сплошной заливкой">
            <a:extLst>
              <a:ext uri="{FF2B5EF4-FFF2-40B4-BE49-F238E27FC236}">
                <a16:creationId xmlns:a16="http://schemas.microsoft.com/office/drawing/2014/main" xmlns="" id="{A0F746DC-C1D4-E563-0179-7F09629BF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57161" y="5520330"/>
            <a:ext cx="360000" cy="360000"/>
          </a:xfrm>
          <a:prstGeom prst="rect">
            <a:avLst/>
          </a:prstGeom>
        </p:spPr>
      </p:pic>
      <p:pic>
        <p:nvPicPr>
          <p:cNvPr id="51" name="Рисунок 50" descr="Мишень со сплошной заливкой">
            <a:extLst>
              <a:ext uri="{FF2B5EF4-FFF2-40B4-BE49-F238E27FC236}">
                <a16:creationId xmlns:a16="http://schemas.microsoft.com/office/drawing/2014/main" xmlns="" id="{D6AC9857-010C-5B7B-3518-1049205D9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57161" y="2205313"/>
            <a:ext cx="360000" cy="360000"/>
          </a:xfrm>
          <a:prstGeom prst="rect">
            <a:avLst/>
          </a:prstGeom>
        </p:spPr>
      </p:pic>
      <p:pic>
        <p:nvPicPr>
          <p:cNvPr id="53" name="Рисунок 52" descr="Документ со сплошной заливкой">
            <a:extLst>
              <a:ext uri="{FF2B5EF4-FFF2-40B4-BE49-F238E27FC236}">
                <a16:creationId xmlns:a16="http://schemas.microsoft.com/office/drawing/2014/main" xmlns="" id="{4EA49418-3DF4-08F4-73BF-1C3DE1F50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057161" y="4695497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B8FF98-2C77-A1B9-E7C3-E0AC36C735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138032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740666" y="1638209"/>
            <a:ext cx="2342081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7" y="1638209"/>
            <a:ext cx="2333613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6866502" y="1638208"/>
            <a:ext cx="2341424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02110037-3A58-CDB8-8B41-6D6ADB92766C}"/>
              </a:ext>
            </a:extLst>
          </p:cNvPr>
          <p:cNvSpPr/>
          <p:nvPr/>
        </p:nvSpPr>
        <p:spPr>
          <a:xfrm>
            <a:off x="2191343" y="4367228"/>
            <a:ext cx="2319363" cy="1847644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5690296" y="4367228"/>
            <a:ext cx="2236016" cy="1872648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760101" y="2161357"/>
            <a:ext cx="164723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СЕЛЬСКОГО ХОЗЯЙСТВА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3964500" y="2131428"/>
            <a:ext cx="16958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64C09F4-F102-F31C-7FF3-D3B5C78C77BF}"/>
              </a:ext>
            </a:extLst>
          </p:cNvPr>
          <p:cNvSpPr txBox="1"/>
          <p:nvPr/>
        </p:nvSpPr>
        <p:spPr>
          <a:xfrm>
            <a:off x="2407336" y="4888007"/>
            <a:ext cx="174704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ПРИРОДНО-РЕСУРСНЫЙ ПОТЕНЦИАЛ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7000175" y="2114963"/>
            <a:ext cx="207407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 ДОКО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5914534" y="4803368"/>
            <a:ext cx="148898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2722" y="1833548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:a16="http://schemas.microsoft.com/office/drawing/2014/main" xmlns="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403514" y="4507750"/>
            <a:ext cx="342359" cy="342359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64500" y="4537146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610255" y="1799621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477159" y="1833548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280485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59" y="2033556"/>
            <a:ext cx="3945381" cy="2807105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82034" y="3109139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591114" y="179666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05414" y="306752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224713" y="304296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7" y="4625217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627014" y="5065180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26895" y="1961668"/>
            <a:ext cx="6684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4 662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545961" y="2005713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815082" y="2279239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96573" y="1904706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273232" y="1796667"/>
            <a:ext cx="2438758" cy="945413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412422" y="1904706"/>
            <a:ext cx="6542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3 095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58231" y="2279239"/>
            <a:ext cx="17290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с.Частоозерье, 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67199" y="1870942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255005" y="3072099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826895" y="3341133"/>
            <a:ext cx="7621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1925,88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1658958" y="3360140"/>
            <a:ext cx="667401" cy="184666"/>
          </a:xfrm>
          <a:prstGeom prst="rect">
            <a:avLst/>
          </a:prstGeom>
          <a:noFill/>
          <a:ln>
            <a:solidFill>
              <a:srgbClr val="4756A0"/>
            </a:solidFill>
          </a:ln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ru-RU" sz="1200" b="1" dirty="0">
                <a:hlinkClick r:id="rId7"/>
              </a:rPr>
              <a:t>Км²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815082" y="3697656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3425202" y="3284390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401947" y="3677353"/>
            <a:ext cx="17918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94795" y="3086389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882165" y="5180586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815082" y="5668887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курган➝ 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 ➝ Омск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B9B726-9134-850B-9454-6CCB6865E8C2}"/>
              </a:ext>
            </a:extLst>
          </p:cNvPr>
          <p:cNvSpPr txBox="1"/>
          <p:nvPr/>
        </p:nvSpPr>
        <p:spPr>
          <a:xfrm>
            <a:off x="2526090" y="4047525"/>
            <a:ext cx="8574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транспорт</a:t>
            </a: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xmlns="" id="{50403483-55E7-7CD7-1A34-AF319242838E}"/>
              </a:ext>
            </a:extLst>
          </p:cNvPr>
          <p:cNvSpPr/>
          <p:nvPr/>
        </p:nvSpPr>
        <p:spPr>
          <a:xfrm>
            <a:off x="6758954" y="3266389"/>
            <a:ext cx="105657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Частоозерье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xmlns="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856862" y="3291978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4064211" y="198494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</p:spTree>
    <p:extLst>
      <p:ext uri="{BB962C8B-B14F-4D97-AF65-F5344CB8AC3E}">
        <p14:creationId xmlns:p14="http://schemas.microsoft.com/office/powerpoint/2010/main" xmlns="" val="361281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363096" y="2243619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1424608"/>
              </p:ext>
            </p:extLst>
          </p:nvPr>
        </p:nvGraphicFramePr>
        <p:xfrm>
          <a:off x="836567" y="2034900"/>
          <a:ext cx="3306015" cy="168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46819346"/>
              </p:ext>
            </p:extLst>
          </p:nvPr>
        </p:nvGraphicFramePr>
        <p:xfrm>
          <a:off x="870857" y="4578382"/>
          <a:ext cx="3890224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1578" y="2421268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2,63%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91578" y="299698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2408274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Курганской области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528819" y="4066128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Курганской области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0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56538" y="5543042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89174" y="2541817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81544" y="2537282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6599" y="5764069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xmlns="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276434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достигает ниже-30℃, летом + 37℃-39 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дней в месяц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запас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27,25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тыс.га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тыс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спелые породы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7,25 тыс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распространенные почвы: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Черноземы солонцеватые, черноземы обыкновенные</a:t>
            </a:r>
            <a:endParaRPr lang="ru-RU" sz="9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935145" y="2678810"/>
            <a:ext cx="15176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глина кирпичная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8052179" y="2689533"/>
            <a:ext cx="18189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руда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193695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6003383" y="5584543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128857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617829-9ABE-B8DA-2750-51342286CCBC}"/>
              </a:ext>
            </a:extLst>
          </p:cNvPr>
          <p:cNvSpPr txBox="1"/>
          <p:nvPr/>
        </p:nvSpPr>
        <p:spPr>
          <a:xfrm>
            <a:off x="583986" y="6596504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</a:t>
            </a:r>
          </a:p>
        </p:txBody>
      </p:sp>
      <p:pic>
        <p:nvPicPr>
          <p:cNvPr id="41" name="Рисунок 4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15635" y="3218061"/>
            <a:ext cx="360000" cy="360000"/>
          </a:xfrm>
          <a:prstGeom prst="rect">
            <a:avLst/>
          </a:prstGeom>
        </p:spPr>
      </p:pic>
      <p:pic>
        <p:nvPicPr>
          <p:cNvPr id="42" name="Рисунок 41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81544" y="3225611"/>
            <a:ext cx="360000" cy="360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935145" y="3328811"/>
            <a:ext cx="15176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сапропель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8052179" y="3336361"/>
            <a:ext cx="15176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торф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0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 клубного типа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802773" y="477429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боевой славы</a:t>
            </a:r>
            <a:endParaRPr lang="ru-RU" sz="1100" b="1" spc="-2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681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534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4078610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28100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3" y="3174338"/>
            <a:ext cx="183496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врачебные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амбулатории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Фельдшерских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пункта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319634" y="221101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МУНИЦИПАЛЬНОГО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9266" y="2975715"/>
            <a:ext cx="893839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спортзала</a:t>
            </a:r>
            <a:r>
              <a:rPr lang="ru-RU" sz="1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0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583984" y="1397590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3411306"/>
              </p:ext>
            </p:extLst>
          </p:nvPr>
        </p:nvGraphicFramePr>
        <p:xfrm>
          <a:off x="542932" y="1282264"/>
          <a:ext cx="9053013" cy="497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846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19156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2813011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</a:tblGrid>
              <a:tr h="1232475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Контакты предприятия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63165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«Велес»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розничная продуктами из мяса и мяса птицы в специализированных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магазинах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641570, Курганская Область, Частоозерский р-н, с Частоозерье, </a:t>
                      </a:r>
                      <a:r>
                        <a:rPr lang="ru-RU" sz="800" b="1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</a:t>
                      </a:r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800" b="1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К.маркса</a:t>
                      </a:r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800" b="1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зд</a:t>
                      </a:r>
                      <a:r>
                        <a:rPr lang="ru-RU" sz="800" b="1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88, офис 1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58064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«ЧАСТООЗЕРСКОЕ РЫБОЛОВНОЕ ПРОМЫСЛОВОЕ ХОЗЯЙСТВО».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пресноводное рыболовство 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641570, Курганская область, Частоозерский район, с. Частоозерье, ул. Ленина, стр. 5.</a:t>
                      </a:r>
                      <a:endParaRPr lang="x-none" sz="900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63165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«ВОДОЛЕЙ»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Распределение воды для питьевых и промышленных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нужд</a:t>
                      </a:r>
                      <a:endParaRPr lang="ru-RU" sz="9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641570, Курганская Область, Частоозерский р-н, с Частоозерье, </a:t>
                      </a:r>
                      <a:r>
                        <a:rPr lang="ru-RU" sz="9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Октябрьская, д. 126, кабинет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</a:t>
                      </a:r>
                      <a:endParaRPr lang="ru-RU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631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900" b="1" i="0" spc="-1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i="0" spc="-1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СППК "ИНТЕР"</a:t>
                      </a:r>
                      <a:endParaRPr lang="x-none" sz="900" b="1" i="0" spc="-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сельскохозяйственная после сбора</a:t>
                      </a:r>
                      <a:r>
                        <a:rPr lang="ru-RU" sz="900" b="1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урожая </a:t>
                      </a:r>
                      <a:endParaRPr lang="ru-RU" sz="9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641570, Курганская Область, Частоозерский р-н, с Частоозерье, </a:t>
                      </a:r>
                      <a:r>
                        <a:rPr lang="ru-RU" sz="9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Октябрьская, д. 126, кабинет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631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«ВОСТОК»</a:t>
                      </a:r>
                      <a:endParaRPr lang="x-none" sz="900" b="1" i="0" spc="-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лесоматериалами, строительными материалами и санитарно-техническим оборудованием</a:t>
                      </a:r>
                      <a:endParaRPr lang="x-none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640006, обл. Курганская, г. Курган, ул. Куйбышева, д. 140, кв. 77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</a:tr>
              <a:tr h="631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КФХ «СОЮЗ»</a:t>
                      </a:r>
                      <a:endParaRPr lang="x-none" sz="900" b="1" i="0" spc="-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зерновых культур</a:t>
                      </a:r>
                      <a:endParaRPr lang="x-none" sz="9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641573, обл. Курганская, р-н Частоозерский, с. Восточное, ул. Комсомольская, д. 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ЧАСТООЗЕРСКОГО МУНИЦИПАЛЬНОГО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</p:txBody>
      </p:sp>
    </p:spTree>
    <p:extLst>
      <p:ext uri="{BB962C8B-B14F-4D97-AF65-F5344CB8AC3E}">
        <p14:creationId xmlns:p14="http://schemas.microsoft.com/office/powerpoint/2010/main" xmlns="" val="28485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0385268"/>
              </p:ext>
            </p:extLst>
          </p:nvPr>
        </p:nvGraphicFramePr>
        <p:xfrm>
          <a:off x="334620" y="1260241"/>
          <a:ext cx="944598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5988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</a:tblGrid>
              <a:tr h="50313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solidFill>
                            <a:srgbClr val="4756A0"/>
                          </a:solidFill>
                          <a:latin typeface="Arial"/>
                          <a:ea typeface="Arial Unicode MS"/>
                        </a:rPr>
                        <a:t>Реализация в 2021- 2023 годах инвестиционных проектов:</a:t>
                      </a:r>
                      <a:endParaRPr lang="ru-RU" sz="2000" b="0" strike="noStrike" spc="-1" dirty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None/>
                        <a:defRPr/>
                      </a:pPr>
                      <a:endParaRPr lang="ru-RU" sz="2000" b="0" strike="noStrike" spc="-1" dirty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 </a:t>
                      </a:r>
                      <a:r>
                        <a:rPr lang="ru-RU" sz="2000" b="0" strike="noStrike" spc="-1" dirty="0" smtClean="0">
                          <a:solidFill>
                            <a:srgbClr val="4756A0"/>
                          </a:solidFill>
                          <a:latin typeface="Arial"/>
                          <a:ea typeface="DejaVu Sans"/>
                        </a:rPr>
                        <a:t>реализовано 10 инвестиционных  проектов на сумму 1295,22 млн. руб.,  создано </a:t>
                      </a: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smtClean="0">
                          <a:solidFill>
                            <a:srgbClr val="4756A0"/>
                          </a:solidFill>
                          <a:latin typeface="Arial"/>
                          <a:ea typeface="DejaVu Sans"/>
                        </a:rPr>
                        <a:t>89 рабочих мест;</a:t>
                      </a: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smtClean="0">
                          <a:solidFill>
                            <a:srgbClr val="4756A0"/>
                          </a:solidFill>
                          <a:latin typeface="Arial"/>
                          <a:ea typeface="DejaVu Sans"/>
                        </a:rPr>
                        <a:t>- реализуется 5 инвестиционных проектов на сумму 213,6 млн. руб., предполагается  </a:t>
                      </a: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smtClean="0">
                          <a:solidFill>
                            <a:srgbClr val="4756A0"/>
                          </a:solidFill>
                          <a:latin typeface="Arial"/>
                          <a:ea typeface="DejaVu Sans"/>
                        </a:rPr>
                        <a:t>создание 24 рабочих мест;</a:t>
                      </a: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smtClean="0">
                          <a:solidFill>
                            <a:srgbClr val="4756A0"/>
                          </a:solidFill>
                          <a:latin typeface="Arial"/>
                          <a:ea typeface="DejaVu Sans"/>
                        </a:rPr>
                        <a:t>- планируется  к реализации 2 инвестиционных  проекта на сумму 151,0 млн. руб., </a:t>
                      </a: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smtClean="0">
                          <a:solidFill>
                            <a:srgbClr val="4756A0"/>
                          </a:solidFill>
                          <a:latin typeface="Arial"/>
                          <a:ea typeface="DejaVu Sans"/>
                        </a:rPr>
                        <a:t>предполагается создание 23 рабочих мест.</a:t>
                      </a: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 dirty="0" smtClean="0">
                          <a:solidFill>
                            <a:srgbClr val="4756A0"/>
                          </a:solidFill>
                          <a:latin typeface="Arial"/>
                          <a:ea typeface="DejaVu Sans"/>
                        </a:rPr>
                        <a:t> В 2021-2023 годах предоставлены меры государственной поддержки  на сумму 75,85 млн. руб. </a:t>
                      </a: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</a:endParaRPr>
                    </a:p>
                    <a:p>
                      <a:pPr marL="285840" indent="-282240" algn="l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Times New Roman"/>
                        <a:buChar char="-"/>
                        <a:defRPr/>
                      </a:pPr>
                      <a:endParaRPr lang="ru-RU" sz="2000" b="0" strike="noStrike" spc="-1" dirty="0" smtClean="0">
                        <a:solidFill>
                          <a:srgbClr val="4756A0"/>
                        </a:solidFill>
                        <a:latin typeface="Arial"/>
                        <a:ea typeface="Arial Unicode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6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xmlns="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xmlns="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xmlns="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xmlns="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xmlns="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xmlns="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ЧАСТООЗЕРСКОГО 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pic>
        <p:nvPicPr>
          <p:cNvPr id="57" name="Рисунок 5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26071" y="4104351"/>
            <a:ext cx="365554" cy="365554"/>
          </a:xfrm>
          <a:prstGeom prst="rect">
            <a:avLst/>
          </a:prstGeom>
        </p:spPr>
      </p:pic>
      <p:pic>
        <p:nvPicPr>
          <p:cNvPr id="61" name="Рисунок 6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20517" y="5335502"/>
            <a:ext cx="365554" cy="3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06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28185</TotalTime>
  <Words>933</Words>
  <Application>Microsoft Office PowerPoint</Application>
  <PresentationFormat>Лист A4 (210x297 мм)</PresentationFormat>
  <Paragraphs>246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*</cp:lastModifiedBy>
  <cp:revision>323</cp:revision>
  <cp:lastPrinted>2024-02-28T05:21:11Z</cp:lastPrinted>
  <dcterms:created xsi:type="dcterms:W3CDTF">2023-11-22T14:19:10Z</dcterms:created>
  <dcterms:modified xsi:type="dcterms:W3CDTF">2025-01-16T03:37:06Z</dcterms:modified>
</cp:coreProperties>
</file>